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71" r:id="rId3"/>
    <p:sldId id="276" r:id="rId4"/>
    <p:sldId id="259" r:id="rId5"/>
    <p:sldId id="262" r:id="rId6"/>
    <p:sldId id="275" r:id="rId7"/>
    <p:sldId id="264" r:id="rId8"/>
    <p:sldId id="278" r:id="rId9"/>
    <p:sldId id="277" r:id="rId10"/>
    <p:sldId id="268" r:id="rId11"/>
    <p:sldId id="274" r:id="rId12"/>
    <p:sldId id="27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6174" autoAdjust="0"/>
  </p:normalViewPr>
  <p:slideViewPr>
    <p:cSldViewPr>
      <p:cViewPr varScale="1"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49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AC00D2-C1D2-44DD-A068-F9C662FD15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041B5C-5721-4A6D-8340-AC1172D5826C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  <a:p>
            <a:endParaRPr lang="en-GB" i="1" u="sng"/>
          </a:p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AD6E15-ED9E-48A7-A2A0-83564474DAF6}" type="slidenum">
              <a:rPr lang="en-US"/>
              <a:pPr/>
              <a:t>2</a:t>
            </a:fld>
            <a:endParaRPr lang="en-US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FEFE9E-0879-412B-9646-7A4258BABE8E}" type="slidenum">
              <a:rPr lang="en-US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CF9335-1455-443F-9635-708174D0CE1A}" type="slidenum">
              <a:rPr lang="en-US"/>
              <a:pPr/>
              <a:t>5</a:t>
            </a:fld>
            <a:endParaRPr lang="en-US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F1B6D4-B257-4AFD-B2B7-ABCA19463B35}" type="slidenum">
              <a:rPr lang="en-US"/>
              <a:pPr/>
              <a:t>6</a:t>
            </a:fld>
            <a:endParaRPr lang="en-US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D28FCB-6902-4EB4-AB44-A40FE1CAAAE5}" type="slidenum">
              <a:rPr lang="en-US"/>
              <a:pPr/>
              <a:t>7</a:t>
            </a:fld>
            <a:endParaRPr lang="en-US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sz="1000"/>
          </a:p>
          <a:p>
            <a:endParaRPr lang="en-US" sz="1000"/>
          </a:p>
          <a:p>
            <a:endParaRPr lang="en-US" sz="10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2BDCA-0C7A-4FFA-8782-DBD9A15F5E83}" type="slidenum">
              <a:rPr lang="en-US"/>
              <a:pPr/>
              <a:t>10</a:t>
            </a:fld>
            <a:endParaRPr lang="en-US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C6173-47D8-4B99-BE36-0473EB0C3B9C}" type="slidenum">
              <a:rPr lang="en-US"/>
              <a:pPr/>
              <a:t>11</a:t>
            </a:fld>
            <a:endParaRPr lang="en-US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5DA19-55B0-4441-8B5A-D938246C4DF7}" type="slidenum">
              <a:rPr lang="en-US"/>
              <a:pPr/>
              <a:t>12</a:t>
            </a:fld>
            <a:endParaRPr lang="en-US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5734050"/>
            <a:ext cx="9144000" cy="11239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420938"/>
            <a:ext cx="7772400" cy="1470025"/>
          </a:xfrm>
        </p:spPr>
        <p:txBody>
          <a:bodyPr/>
          <a:lstStyle/>
          <a:p>
            <a:r>
              <a:rPr lang="en-GB" sz="4400"/>
              <a:t>Transitioning to Service</a:t>
            </a:r>
            <a:br>
              <a:rPr lang="en-GB" sz="4400"/>
            </a:br>
            <a:r>
              <a:rPr lang="en-GB" sz="2800"/>
              <a:t/>
            </a:r>
            <a:br>
              <a:rPr lang="en-GB" sz="2800"/>
            </a:br>
            <a:r>
              <a:rPr lang="en-GB" sz="2800"/>
              <a:t>Laura Smith, Roger Maull, Irene Ng</a:t>
            </a:r>
            <a:endParaRPr lang="en-US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Research Propositions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7772400" cy="4241800"/>
          </a:xfrm>
        </p:spPr>
        <p:txBody>
          <a:bodyPr/>
          <a:lstStyle/>
          <a:p>
            <a:r>
              <a:rPr lang="en-GB"/>
              <a:t>As a firm transitions from product to service (P-S) contextual use variety increases.</a:t>
            </a:r>
            <a:r>
              <a:rPr lang="en-US"/>
              <a:t> </a:t>
            </a:r>
          </a:p>
          <a:p>
            <a:r>
              <a:rPr lang="en-GB"/>
              <a:t>Resources to absorb or attenuate contextual use variety in P-S are both customer and firm human resources</a:t>
            </a:r>
          </a:p>
          <a:p>
            <a:r>
              <a:rPr lang="en-GB"/>
              <a:t>Delivery of</a:t>
            </a:r>
            <a:r>
              <a:rPr lang="en-GB" b="1" i="1"/>
              <a:t> </a:t>
            </a:r>
            <a:r>
              <a:rPr lang="en-GB"/>
              <a:t>availability and outcome value propositions requires customer resource integration</a:t>
            </a:r>
          </a:p>
          <a:p>
            <a:r>
              <a:rPr lang="en-GB"/>
              <a:t>P-S value propositions are interdependent</a:t>
            </a:r>
            <a:r>
              <a:rPr lang="en-US"/>
              <a:t> </a:t>
            </a:r>
          </a:p>
          <a:p>
            <a:r>
              <a:rPr lang="en-GB"/>
              <a:t>Service process design varies according to the PSS value proposition(s). Lower level propositions have a more structured process design than higher level propositions.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P-S transition is complex</a:t>
            </a:r>
          </a:p>
          <a:p>
            <a:r>
              <a:rPr lang="en-GB"/>
              <a:t>Firms looking to ‘add value’ cannot treat service as a bolt-on</a:t>
            </a:r>
          </a:p>
          <a:p>
            <a:r>
              <a:rPr lang="en-GB"/>
              <a:t>Value propositions are interactive they cannot be optimised discretely</a:t>
            </a:r>
            <a:r>
              <a:rPr lang="en-US"/>
              <a:t> </a:t>
            </a:r>
          </a:p>
          <a:p>
            <a:r>
              <a:rPr lang="en-GB"/>
              <a:t>P-S transition increases variety in the provider system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22338"/>
          </a:xfrm>
        </p:spPr>
        <p:txBody>
          <a:bodyPr/>
          <a:lstStyle/>
          <a:p>
            <a:r>
              <a:rPr lang="en-GB" sz="4000"/>
              <a:t>Thank you…</a:t>
            </a:r>
            <a:endParaRPr lang="en-US" sz="28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424363"/>
          </a:xfrm>
        </p:spPr>
        <p:txBody>
          <a:bodyPr/>
          <a:lstStyle/>
          <a:p>
            <a:r>
              <a:rPr lang="en-GB"/>
              <a:t>Changing nature of the economy and competition has resulted in the ‘servitization’ of manufacturing.</a:t>
            </a:r>
          </a:p>
          <a:p>
            <a:r>
              <a:rPr lang="en-GB"/>
              <a:t>Neely (2008) shows that servitization is not always a profitable strategy as it requires a fundamental change in value proposition and supporting business model </a:t>
            </a:r>
          </a:p>
          <a:p>
            <a:r>
              <a:rPr lang="en-GB"/>
              <a:t>Literature is calling for an investigation into the operational implications of servitization</a:t>
            </a:r>
            <a:r>
              <a:rPr lang="en-US"/>
              <a:t> (e.g. </a:t>
            </a:r>
            <a:r>
              <a:rPr lang="en-GB"/>
              <a:t>Pawar et al., 2009; Johnstone et al., 2009;</a:t>
            </a:r>
            <a:r>
              <a:rPr lang="en-US"/>
              <a:t> </a:t>
            </a:r>
            <a:r>
              <a:rPr lang="en-GB"/>
              <a:t>Oliva &amp; Kallenberg, 2003</a:t>
            </a:r>
            <a:r>
              <a:rPr lang="en-US"/>
              <a:t> </a:t>
            </a:r>
            <a:r>
              <a:rPr lang="en-GB"/>
              <a:t>)</a:t>
            </a:r>
          </a:p>
          <a:p>
            <a:r>
              <a:rPr lang="en-GB"/>
              <a:t>This presentation will show findings from an exploratory study on value propositions in servitization and their implications for operations management.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Product-Service Systems (PSS)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en-GB"/>
              <a:t>PSS represents combinations of product and service offering observed in the product to service transition.</a:t>
            </a:r>
          </a:p>
          <a:p>
            <a:r>
              <a:rPr lang="en-GB"/>
              <a:t>Baines et al (2007) PSS is “</a:t>
            </a:r>
            <a:r>
              <a:rPr lang="en-GB" i="1"/>
              <a:t>an integrated product and service offering that delivers value in use</a:t>
            </a:r>
            <a:r>
              <a:rPr lang="en-GB"/>
              <a:t>”</a:t>
            </a:r>
          </a:p>
          <a:p>
            <a:r>
              <a:rPr lang="en-GB"/>
              <a:t>PSS in management literature has observed motivations and categories (e.g. Tukker, 2004)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r>
              <a:rPr lang="en-GB"/>
              <a:t>OM discusses the challenge of seeing value through the eyes of the customer and designing and managing PSS operations accordingly (Johnstone et al, 2009; Pawar et al, 2009; Brady et al., 2005). </a:t>
            </a:r>
            <a:endParaRPr lang="en-US"/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2" cstate="print"/>
          <a:srcRect l="7736" t="21663" r="10979" b="31236"/>
          <a:stretch>
            <a:fillRect/>
          </a:stretch>
        </p:blipFill>
        <p:spPr bwMode="auto">
          <a:xfrm>
            <a:off x="3492500" y="2997200"/>
            <a:ext cx="388937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S-D Logic - Value Creation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71600"/>
            <a:ext cx="7920038" cy="4484688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GB"/>
              <a:t>PSS traditionally takes a GDL view of value e.g. Tukker (2004) suggests ‘added’ </a:t>
            </a:r>
            <a:r>
              <a:rPr lang="en-US"/>
              <a:t>value through service makes the client willing to pay more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GB"/>
              <a:t>Lapierre (1997) show that value created during exchange transactions represents only one level of the service value proposition, a second level is created in use.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GB"/>
              <a:t>General consensus is that customer value is inherent in use, is perceived by the customer and is the result of a trade-off (Woodruff, 1997).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GB"/>
              <a:t>Therefore, value can only be proposed to the customer by the provider and co-created in use (Vargo &amp; Lusch 2004:2008)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Case Design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marL="174625" indent="-174625">
              <a:buFontTx/>
              <a:buNone/>
            </a:pPr>
            <a:r>
              <a:rPr lang="en-GB" b="1">
                <a:solidFill>
                  <a:srgbClr val="3333FF"/>
                </a:solidFill>
              </a:rPr>
              <a:t>Research Questions:</a:t>
            </a:r>
          </a:p>
          <a:p>
            <a:pPr marL="174625" indent="-174625"/>
            <a:r>
              <a:rPr lang="en-GB" i="1"/>
              <a:t>What PSS value propositions are offered in the P-S transition?</a:t>
            </a:r>
            <a:r>
              <a:rPr lang="en-US"/>
              <a:t> </a:t>
            </a:r>
          </a:p>
          <a:p>
            <a:pPr marL="174625" indent="-174625"/>
            <a:r>
              <a:rPr lang="en-US" i="1"/>
              <a:t>What are the implications of PSS value propositions for operations design?</a:t>
            </a:r>
            <a:endParaRPr lang="en-GB" i="1"/>
          </a:p>
          <a:p>
            <a:pPr marL="174625" indent="-174625">
              <a:buFontTx/>
              <a:buNone/>
            </a:pPr>
            <a:r>
              <a:rPr lang="en-GB" b="1">
                <a:solidFill>
                  <a:srgbClr val="3333FF"/>
                </a:solidFill>
              </a:rPr>
              <a:t>Case Study:</a:t>
            </a:r>
          </a:p>
          <a:p>
            <a:pPr marL="174625" indent="-174625"/>
            <a:r>
              <a:rPr lang="en-US"/>
              <a:t>UK OEM supplying durable capital equipment and service </a:t>
            </a:r>
          </a:p>
          <a:p>
            <a:pPr marL="174625" indent="-174625"/>
            <a:r>
              <a:rPr lang="en-GB"/>
              <a:t>service revenue has grown by three times in a decade and over 50% in the last five years </a:t>
            </a:r>
          </a:p>
          <a:p>
            <a:pPr marL="174625" indent="-174625"/>
            <a:r>
              <a:rPr lang="en-GB"/>
              <a:t>Servitized offerings characterised by whole-life support; availability performance indicators; Price-per-unit of equipment use; full, partial and non- ownership options</a:t>
            </a:r>
          </a:p>
          <a:p>
            <a:pPr marL="174625" indent="-174625"/>
            <a:r>
              <a:rPr lang="en-GB"/>
              <a:t>Data – 28 interviews with customers and employees, 5 years of ERP data, process documentation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P-S Attributes</a:t>
            </a:r>
            <a:endParaRPr lang="en-US"/>
          </a:p>
        </p:txBody>
      </p:sp>
      <p:graphicFrame>
        <p:nvGraphicFramePr>
          <p:cNvPr id="43053" name="Group 45"/>
          <p:cNvGraphicFramePr>
            <a:graphicFrameLocks noGrp="1"/>
          </p:cNvGraphicFramePr>
          <p:nvPr>
            <p:ph idx="1"/>
          </p:nvPr>
        </p:nvGraphicFramePr>
        <p:xfrm>
          <a:off x="468313" y="1557338"/>
          <a:ext cx="8229600" cy="3887153"/>
        </p:xfrm>
        <a:graphic>
          <a:graphicData uri="http://schemas.openxmlformats.org/drawingml/2006/table">
            <a:tbl>
              <a:tblPr/>
              <a:tblGrid>
                <a:gridCol w="2447925"/>
                <a:gridCol w="5781675"/>
              </a:tblGrid>
              <a:tr h="525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Value Proposition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22287" marR="1222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Attributes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22287" marR="1222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Asset</a:t>
                      </a:r>
                    </a:p>
                  </a:txBody>
                  <a:tcPr marL="122287" marR="1222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Asset Performance</a:t>
                      </a:r>
                    </a:p>
                  </a:txBody>
                  <a:tcPr marL="122287" marR="1222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Recovery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22287" marR="1222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Query Resolution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Concessions </a:t>
                      </a: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Equipment Repair Service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22287" marR="1222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Availability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22287" marR="1222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Equipment Maintenance Service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Parts Forecasting &amp; Provision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Through-Life and Obsolescence Planning </a:t>
                      </a: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Capability Planning </a:t>
                      </a: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Equipment Operating  Advice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22287" marR="1222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Outcome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22287" marR="1222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Advice for operational and contextual capability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22287" marR="1222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7" name="Picture 37"/>
          <p:cNvPicPr>
            <a:picLocks noChangeAspect="1" noChangeArrowheads="1"/>
          </p:cNvPicPr>
          <p:nvPr/>
        </p:nvPicPr>
        <p:blipFill>
          <a:blip r:embed="rId3" cstate="print"/>
          <a:srcRect l="17708" t="13719" r="30313" b="16391"/>
          <a:stretch>
            <a:fillRect/>
          </a:stretch>
        </p:blipFill>
        <p:spPr bwMode="auto">
          <a:xfrm>
            <a:off x="1908175" y="333375"/>
            <a:ext cx="5543550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 of </a:t>
            </a:r>
            <a:r>
              <a:rPr lang="en-GB" dirty="0"/>
              <a:t>S</a:t>
            </a:r>
            <a:r>
              <a:rPr lang="en-GB" dirty="0" smtClean="0"/>
              <a:t>ervice System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Technical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complexity, this includes the complexity of the task, the knowledge required to do the task and the range and variety of the tasks</a:t>
            </a:r>
          </a:p>
          <a:p>
            <a:pPr lvl="0"/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Discretion, this includes the workers element of choice and their ability to exercise judgment in carrying out a task. </a:t>
            </a:r>
            <a:endParaRPr lang="en-GB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en-GB" dirty="0"/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Series,</a:t>
            </a:r>
          </a:p>
          <a:p>
            <a:pPr lvl="0"/>
            <a:r>
              <a:rPr lang="en-GB" dirty="0" smtClean="0"/>
              <a:t>Parallel,</a:t>
            </a: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Specialisation</a:t>
            </a:r>
          </a:p>
          <a:p>
            <a:pPr lvl="0"/>
            <a:r>
              <a:rPr lang="en-GB" dirty="0" smtClean="0"/>
              <a:t>Top Down</a:t>
            </a: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Bottom Up</a:t>
            </a:r>
            <a:endParaRPr lang="en-GB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Design</a:t>
            </a:r>
            <a:endParaRPr lang="en-GB" dirty="0"/>
          </a:p>
        </p:txBody>
      </p:sp>
      <p:pic>
        <p:nvPicPr>
          <p:cNvPr id="512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268760"/>
            <a:ext cx="5765426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633</Words>
  <Application>Microsoft Office PowerPoint</Application>
  <PresentationFormat>On-screen Show (4:3)</PresentationFormat>
  <Paragraphs>79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Default Design</vt:lpstr>
      <vt:lpstr>Transitioning to Service  Laura Smith, Roger Maull, Irene Ng</vt:lpstr>
      <vt:lpstr>Background</vt:lpstr>
      <vt:lpstr>Product-Service Systems (PSS)</vt:lpstr>
      <vt:lpstr>S-D Logic - Value Creation</vt:lpstr>
      <vt:lpstr>Case Design</vt:lpstr>
      <vt:lpstr>P-S Attributes</vt:lpstr>
      <vt:lpstr>Slide 7</vt:lpstr>
      <vt:lpstr>Design of Service System </vt:lpstr>
      <vt:lpstr>Service Design</vt:lpstr>
      <vt:lpstr>Research Propositions</vt:lpstr>
      <vt:lpstr>Summary</vt:lpstr>
      <vt:lpstr>Thank you…</vt:lpstr>
    </vt:vector>
  </TitlesOfParts>
  <Company>University of Exeter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Value Cycles of Equipment Based Service</dc:title>
  <dc:creator>University of Exeter</dc:creator>
  <cp:lastModifiedBy>rsmaull</cp:lastModifiedBy>
  <cp:revision>57</cp:revision>
  <dcterms:created xsi:type="dcterms:W3CDTF">2011-05-26T09:01:37Z</dcterms:created>
  <dcterms:modified xsi:type="dcterms:W3CDTF">2011-06-16T09:00:32Z</dcterms:modified>
</cp:coreProperties>
</file>